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61" r:id="rId2"/>
    <p:sldId id="339" r:id="rId3"/>
    <p:sldId id="262" r:id="rId4"/>
    <p:sldId id="265" r:id="rId5"/>
    <p:sldId id="267" r:id="rId6"/>
    <p:sldId id="266" r:id="rId7"/>
    <p:sldId id="269" r:id="rId8"/>
    <p:sldId id="268" r:id="rId9"/>
    <p:sldId id="270" r:id="rId10"/>
    <p:sldId id="271" r:id="rId11"/>
    <p:sldId id="278" r:id="rId12"/>
    <p:sldId id="277" r:id="rId13"/>
    <p:sldId id="286" r:id="rId14"/>
    <p:sldId id="285" r:id="rId15"/>
    <p:sldId id="276" r:id="rId16"/>
    <p:sldId id="284" r:id="rId17"/>
    <p:sldId id="283" r:id="rId18"/>
    <p:sldId id="282" r:id="rId19"/>
    <p:sldId id="281" r:id="rId20"/>
    <p:sldId id="290" r:id="rId21"/>
    <p:sldId id="289" r:id="rId22"/>
    <p:sldId id="288" r:id="rId23"/>
    <p:sldId id="295" r:id="rId24"/>
    <p:sldId id="300" r:id="rId25"/>
    <p:sldId id="299" r:id="rId26"/>
    <p:sldId id="298" r:id="rId27"/>
    <p:sldId id="297" r:id="rId28"/>
    <p:sldId id="296" r:id="rId29"/>
    <p:sldId id="293" r:id="rId30"/>
    <p:sldId id="292" r:id="rId31"/>
    <p:sldId id="291" r:id="rId32"/>
    <p:sldId id="287" r:id="rId33"/>
    <p:sldId id="280" r:id="rId34"/>
    <p:sldId id="279" r:id="rId35"/>
    <p:sldId id="275" r:id="rId36"/>
    <p:sldId id="274" r:id="rId37"/>
    <p:sldId id="301" r:id="rId38"/>
    <p:sldId id="273" r:id="rId39"/>
    <p:sldId id="305" r:id="rId40"/>
    <p:sldId id="309" r:id="rId41"/>
    <p:sldId id="308" r:id="rId42"/>
    <p:sldId id="307" r:id="rId43"/>
    <p:sldId id="304" r:id="rId44"/>
    <p:sldId id="310" r:id="rId45"/>
    <p:sldId id="303" r:id="rId46"/>
    <p:sldId id="313" r:id="rId47"/>
    <p:sldId id="324" r:id="rId48"/>
    <p:sldId id="323" r:id="rId49"/>
    <p:sldId id="322" r:id="rId50"/>
    <p:sldId id="321" r:id="rId51"/>
    <p:sldId id="320" r:id="rId52"/>
    <p:sldId id="325" r:id="rId53"/>
    <p:sldId id="327" r:id="rId54"/>
    <p:sldId id="326" r:id="rId55"/>
    <p:sldId id="319" r:id="rId56"/>
    <p:sldId id="318" r:id="rId57"/>
    <p:sldId id="317" r:id="rId58"/>
    <p:sldId id="330" r:id="rId59"/>
    <p:sldId id="316" r:id="rId60"/>
    <p:sldId id="331" r:id="rId61"/>
    <p:sldId id="329" r:id="rId62"/>
    <p:sldId id="334" r:id="rId63"/>
    <p:sldId id="333" r:id="rId64"/>
    <p:sldId id="332" r:id="rId65"/>
    <p:sldId id="338" r:id="rId66"/>
    <p:sldId id="337" r:id="rId67"/>
    <p:sldId id="263" r:id="rId6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777777"/>
    <a:srgbClr val="142466"/>
    <a:srgbClr val="D4DE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B23AD6D-B96C-4B40-83CE-4AEAD45C25B1}" type="datetimeFigureOut">
              <a:rPr lang="fa-IR" smtClean="0"/>
              <a:t>1433/12/29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10B226D-7E63-4AA5-A00B-054AEC9D6CE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0194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7200" y="2971800"/>
            <a:ext cx="4876800" cy="990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67200" y="3962400"/>
            <a:ext cx="4876800" cy="14478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274890C-6342-4BD7-9A45-C89D642F24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CF75C-A9BB-48FA-B0F2-A73EF7A754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0"/>
            <a:ext cx="188595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0"/>
            <a:ext cx="550545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0ADBD-0204-4076-9FC9-27DE777AE7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3628E-6CC9-4C07-BC47-BAB2A652CC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28CC0-BF80-447A-8B6E-7C1A164847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066800"/>
            <a:ext cx="35052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066800"/>
            <a:ext cx="35052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699038-135D-4EC5-ABE9-F62530AAF1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89558-F108-4172-8FFB-09727ECF88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C80F4-C099-4D23-B6CC-62000B56FB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4E064-290C-4261-AEF8-EB9CD0450F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13B54-A973-477E-9C76-A8715AB5F7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D8991-ED73-44BB-9F63-528BCDB0D8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0"/>
            <a:ext cx="7543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066800"/>
            <a:ext cx="7162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C22C097-2022-4812-AC42-BDA3EAE0CBC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1" eaLnBrk="1" fontAlgn="base" hangingPunct="1">
        <a:spcBef>
          <a:spcPct val="0"/>
        </a:spcBef>
        <a:spcAft>
          <a:spcPct val="0"/>
        </a:spcAft>
        <a:defRPr sz="4000" b="1">
          <a:solidFill>
            <a:srgbClr val="D4DEBA"/>
          </a:solidFill>
          <a:latin typeface="+mj-lt"/>
          <a:ea typeface="+mj-ea"/>
          <a:cs typeface="+mj-cs"/>
        </a:defRPr>
      </a:lvl1pPr>
      <a:lvl2pPr algn="l" rtl="1" eaLnBrk="1" fontAlgn="base" hangingPunct="1">
        <a:spcBef>
          <a:spcPct val="0"/>
        </a:spcBef>
        <a:spcAft>
          <a:spcPct val="0"/>
        </a:spcAft>
        <a:defRPr sz="4000" b="1">
          <a:solidFill>
            <a:srgbClr val="D4DEBA"/>
          </a:solidFill>
          <a:latin typeface="Times New Roman" pitchFamily="18" charset="0"/>
        </a:defRPr>
      </a:lvl2pPr>
      <a:lvl3pPr algn="l" rtl="1" eaLnBrk="1" fontAlgn="base" hangingPunct="1">
        <a:spcBef>
          <a:spcPct val="0"/>
        </a:spcBef>
        <a:spcAft>
          <a:spcPct val="0"/>
        </a:spcAft>
        <a:defRPr sz="4000" b="1">
          <a:solidFill>
            <a:srgbClr val="D4DEBA"/>
          </a:solidFill>
          <a:latin typeface="Times New Roman" pitchFamily="18" charset="0"/>
        </a:defRPr>
      </a:lvl3pPr>
      <a:lvl4pPr algn="l" rtl="1" eaLnBrk="1" fontAlgn="base" hangingPunct="1">
        <a:spcBef>
          <a:spcPct val="0"/>
        </a:spcBef>
        <a:spcAft>
          <a:spcPct val="0"/>
        </a:spcAft>
        <a:defRPr sz="4000" b="1">
          <a:solidFill>
            <a:srgbClr val="D4DEBA"/>
          </a:solidFill>
          <a:latin typeface="Times New Roman" pitchFamily="18" charset="0"/>
        </a:defRPr>
      </a:lvl4pPr>
      <a:lvl5pPr algn="l" rtl="1" eaLnBrk="1" fontAlgn="base" hangingPunct="1">
        <a:spcBef>
          <a:spcPct val="0"/>
        </a:spcBef>
        <a:spcAft>
          <a:spcPct val="0"/>
        </a:spcAft>
        <a:defRPr sz="4000" b="1">
          <a:solidFill>
            <a:srgbClr val="D4DEBA"/>
          </a:solidFill>
          <a:latin typeface="Times New Roman" pitchFamily="18" charset="0"/>
        </a:defRPr>
      </a:lvl5pPr>
      <a:lvl6pPr marL="457200" algn="l" rtl="1" eaLnBrk="1" fontAlgn="base" hangingPunct="1">
        <a:spcBef>
          <a:spcPct val="0"/>
        </a:spcBef>
        <a:spcAft>
          <a:spcPct val="0"/>
        </a:spcAft>
        <a:defRPr sz="4000" b="1">
          <a:solidFill>
            <a:srgbClr val="D4DEBA"/>
          </a:solidFill>
          <a:latin typeface="Times New Roman" pitchFamily="18" charset="0"/>
        </a:defRPr>
      </a:lvl6pPr>
      <a:lvl7pPr marL="914400" algn="l" rtl="1" eaLnBrk="1" fontAlgn="base" hangingPunct="1">
        <a:spcBef>
          <a:spcPct val="0"/>
        </a:spcBef>
        <a:spcAft>
          <a:spcPct val="0"/>
        </a:spcAft>
        <a:defRPr sz="4000" b="1">
          <a:solidFill>
            <a:srgbClr val="D4DEBA"/>
          </a:solidFill>
          <a:latin typeface="Times New Roman" pitchFamily="18" charset="0"/>
        </a:defRPr>
      </a:lvl7pPr>
      <a:lvl8pPr marL="1371600" algn="l" rtl="1" eaLnBrk="1" fontAlgn="base" hangingPunct="1">
        <a:spcBef>
          <a:spcPct val="0"/>
        </a:spcBef>
        <a:spcAft>
          <a:spcPct val="0"/>
        </a:spcAft>
        <a:defRPr sz="4000" b="1">
          <a:solidFill>
            <a:srgbClr val="D4DEBA"/>
          </a:solidFill>
          <a:latin typeface="Times New Roman" pitchFamily="18" charset="0"/>
        </a:defRPr>
      </a:lvl8pPr>
      <a:lvl9pPr marL="1828800" algn="l" rtl="1" eaLnBrk="1" fontAlgn="base" hangingPunct="1">
        <a:spcBef>
          <a:spcPct val="0"/>
        </a:spcBef>
        <a:spcAft>
          <a:spcPct val="0"/>
        </a:spcAft>
        <a:defRPr sz="4000" b="1">
          <a:solidFill>
            <a:srgbClr val="D4DEBA"/>
          </a:solidFill>
          <a:latin typeface="Times New Roman" pitchFamily="18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142466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142466"/>
          </a:solidFill>
          <a:latin typeface="+mn-lt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142466"/>
          </a:solidFill>
          <a:latin typeface="+mn-lt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142466"/>
          </a:solidFill>
          <a:latin typeface="+mn-lt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142466"/>
          </a:solidFill>
          <a:latin typeface="+mn-lt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142466"/>
          </a:solidFill>
          <a:latin typeface="+mn-lt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142466"/>
          </a:solidFill>
          <a:latin typeface="+mn-lt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142466"/>
          </a:solidFill>
          <a:latin typeface="+mn-lt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142466"/>
          </a:solidFill>
          <a:latin typeface="+mn-lt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mp"/><Relationship Id="rId5" Type="http://schemas.openxmlformats.org/officeDocument/2006/relationships/image" Target="../media/image27.tmp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mp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m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m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tm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65.png"/><Relationship Id="rId4" Type="http://schemas.microsoft.com/office/2007/relationships/hdphoto" Target="../media/hdphoto18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68.png"/><Relationship Id="rId4" Type="http://schemas.microsoft.com/office/2007/relationships/hdphoto" Target="../media/hdphoto21.wdp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70.png"/><Relationship Id="rId4" Type="http://schemas.microsoft.com/office/2007/relationships/hdphoto" Target="../media/hdphoto2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5" Type="http://schemas.openxmlformats.org/officeDocument/2006/relationships/image" Target="../media/image74.png"/><Relationship Id="rId4" Type="http://schemas.microsoft.com/office/2007/relationships/hdphoto" Target="../media/hdphoto27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1.wdp"/><Relationship Id="rId5" Type="http://schemas.openxmlformats.org/officeDocument/2006/relationships/image" Target="../media/image77.png"/><Relationship Id="rId4" Type="http://schemas.microsoft.com/office/2007/relationships/hdphoto" Target="../media/hdphoto30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5" Type="http://schemas.openxmlformats.org/officeDocument/2006/relationships/image" Target="../media/image79.png"/><Relationship Id="rId4" Type="http://schemas.microsoft.com/office/2007/relationships/hdphoto" Target="../media/hdphoto32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4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5" Type="http://schemas.openxmlformats.org/officeDocument/2006/relationships/image" Target="../media/image82.png"/><Relationship Id="rId4" Type="http://schemas.microsoft.com/office/2007/relationships/hdphoto" Target="../media/hdphoto35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8.wdp"/><Relationship Id="rId5" Type="http://schemas.openxmlformats.org/officeDocument/2006/relationships/image" Target="../media/image84.png"/><Relationship Id="rId4" Type="http://schemas.microsoft.com/office/2007/relationships/hdphoto" Target="../media/hdphoto37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0.wdp"/><Relationship Id="rId5" Type="http://schemas.openxmlformats.org/officeDocument/2006/relationships/image" Target="../media/image86.png"/><Relationship Id="rId4" Type="http://schemas.microsoft.com/office/2007/relationships/hdphoto" Target="../media/hdphoto39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2.wdp"/><Relationship Id="rId5" Type="http://schemas.openxmlformats.org/officeDocument/2006/relationships/image" Target="../media/image88.png"/><Relationship Id="rId4" Type="http://schemas.microsoft.com/office/2007/relationships/hdphoto" Target="../media/hdphoto41.wdp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45.wdp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4.wdp"/><Relationship Id="rId5" Type="http://schemas.openxmlformats.org/officeDocument/2006/relationships/image" Target="../media/image90.png"/><Relationship Id="rId4" Type="http://schemas.microsoft.com/office/2007/relationships/hdphoto" Target="../media/hdphoto4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mp"/><Relationship Id="rId7" Type="http://schemas.microsoft.com/office/2007/relationships/hdphoto" Target="../media/hdphoto47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microsoft.com/office/2007/relationships/hdphoto" Target="../media/hdphoto46.wdp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8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9.wdp"/><Relationship Id="rId4" Type="http://schemas.openxmlformats.org/officeDocument/2006/relationships/image" Target="../media/image9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0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1.wdp"/><Relationship Id="rId5" Type="http://schemas.openxmlformats.org/officeDocument/2006/relationships/image" Target="../media/image99.png"/><Relationship Id="rId4" Type="http://schemas.microsoft.com/office/2007/relationships/hdphoto" Target="../media/hdphoto50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3.wdp"/><Relationship Id="rId5" Type="http://schemas.openxmlformats.org/officeDocument/2006/relationships/image" Target="../media/image102.png"/><Relationship Id="rId4" Type="http://schemas.microsoft.com/office/2007/relationships/hdphoto" Target="../media/hdphoto52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mp"/><Relationship Id="rId7" Type="http://schemas.microsoft.com/office/2007/relationships/hdphoto" Target="../media/hdphoto55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microsoft.com/office/2007/relationships/hdphoto" Target="../media/hdphoto54.wdp"/><Relationship Id="rId4" Type="http://schemas.openxmlformats.org/officeDocument/2006/relationships/image" Target="../media/image10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6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-24"/>
            <a:ext cx="4876800" cy="9906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Artificial intelligence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929058" y="3962400"/>
            <a:ext cx="5214942" cy="1824054"/>
          </a:xfrm>
        </p:spPr>
        <p:txBody>
          <a:bodyPr/>
          <a:lstStyle/>
          <a:p>
            <a:r>
              <a:rPr lang="fa-IR" sz="4500" dirty="0" smtClean="0">
                <a:solidFill>
                  <a:schemeClr val="accent4"/>
                </a:solidFill>
                <a:cs typeface="B Titr" pitchFamily="2" charset="-78"/>
              </a:rPr>
              <a:t>فصل پنجم:</a:t>
            </a:r>
          </a:p>
          <a:p>
            <a:r>
              <a:rPr lang="fa-IR" sz="4500" b="1" dirty="0" smtClean="0">
                <a:solidFill>
                  <a:srgbClr val="FF0000"/>
                </a:solidFill>
                <a:cs typeface="B Titr" pitchFamily="2" charset="-78"/>
              </a:rPr>
              <a:t>          جستجوی خصمانه</a:t>
            </a:r>
            <a:endParaRPr lang="en-US" sz="4500" b="1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6286512" y="866764"/>
            <a:ext cx="314330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fa-IR" sz="4000" b="1" dirty="0" smtClean="0">
                <a:solidFill>
                  <a:srgbClr val="FFFF00"/>
                </a:solidFill>
                <a:cs typeface="B Titr" pitchFamily="2" charset="-78"/>
              </a:rPr>
              <a:t>هوش مصنوعی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74890C-6342-4BD7-9A45-C89D642F24D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0">
        <p14:honeycomb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132" y="1268760"/>
            <a:ext cx="6948264" cy="2142177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132" y="3789039"/>
            <a:ext cx="6948265" cy="129614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43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68760"/>
            <a:ext cx="6810720" cy="1296144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122484"/>
            <a:ext cx="6810720" cy="145864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96752"/>
            <a:ext cx="4912878" cy="61981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140968"/>
            <a:ext cx="6929102" cy="10670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72200" y="2348880"/>
            <a:ext cx="208823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00B050"/>
                </a:solidFill>
                <a:cs typeface="B Nazanin"/>
              </a:rPr>
              <a:t>درخت بازی</a:t>
            </a:r>
            <a:endParaRPr lang="fa-IR" sz="4000" dirty="0">
              <a:solidFill>
                <a:srgbClr val="00B050"/>
              </a:solidFill>
              <a:cs typeface="B Nazani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8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68760"/>
            <a:ext cx="6750426" cy="38884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7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30" y="1221194"/>
            <a:ext cx="6726641" cy="1199694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05" y="3717032"/>
            <a:ext cx="6726640" cy="122413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3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68760"/>
            <a:ext cx="6482870" cy="1296144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358" y="4077072"/>
            <a:ext cx="6482871" cy="115314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8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26" y="1196752"/>
            <a:ext cx="6634870" cy="115212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26" y="2852937"/>
            <a:ext cx="6634870" cy="230425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96752"/>
            <a:ext cx="6526237" cy="1487295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140968"/>
            <a:ext cx="5548858" cy="265223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7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96752"/>
            <a:ext cx="6840760" cy="72008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492896"/>
            <a:ext cx="6840760" cy="1014182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717032"/>
            <a:ext cx="6840760" cy="176124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6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24744"/>
            <a:ext cx="6970873" cy="1694724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39" y="4005064"/>
            <a:ext cx="6162688" cy="129614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1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-24"/>
            <a:ext cx="4876800" cy="9906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Artificial intelligence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904771" y="3284984"/>
            <a:ext cx="5214942" cy="249093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fa-IR" sz="2800" b="1" dirty="0" smtClean="0">
                <a:solidFill>
                  <a:srgbClr val="FF0000"/>
                </a:solidFill>
                <a:latin typeface="AngsanaUPC" pitchFamily="18" charset="-34"/>
                <a:cs typeface="B Titr" pitchFamily="2" charset="-78"/>
              </a:rPr>
              <a:t>گردآورنده: محبوبه </a:t>
            </a:r>
            <a:r>
              <a:rPr lang="fa-IR" sz="2800" b="1" dirty="0">
                <a:solidFill>
                  <a:srgbClr val="FF0000"/>
                </a:solidFill>
                <a:latin typeface="AngsanaUPC" pitchFamily="18" charset="-34"/>
                <a:cs typeface="B Titr" pitchFamily="2" charset="-78"/>
              </a:rPr>
              <a:t>ظُهرابی</a:t>
            </a:r>
          </a:p>
          <a:p>
            <a:pPr algn="ctr">
              <a:lnSpc>
                <a:spcPct val="150000"/>
              </a:lnSpc>
            </a:pPr>
            <a:r>
              <a:rPr lang="fa-IR" sz="2800" b="1" dirty="0">
                <a:solidFill>
                  <a:srgbClr val="FFFF00"/>
                </a:solidFill>
                <a:latin typeface="AngsanaUPC" pitchFamily="18" charset="-34"/>
                <a:cs typeface="B Titr" pitchFamily="2" charset="-78"/>
              </a:rPr>
              <a:t>دانشگاه</a:t>
            </a:r>
            <a:r>
              <a:rPr lang="fa-IR" sz="4000" b="1" dirty="0" smtClean="0">
                <a:solidFill>
                  <a:srgbClr val="FFFF00"/>
                </a:solidFill>
                <a:latin typeface="B Nazanin"/>
                <a:cs typeface="B Titr" pitchFamily="2" charset="-78"/>
              </a:rPr>
              <a:t> </a:t>
            </a:r>
            <a:r>
              <a:rPr lang="fa-IR" sz="2800" b="1" dirty="0">
                <a:solidFill>
                  <a:srgbClr val="FFFF00"/>
                </a:solidFill>
                <a:latin typeface="AngsanaUPC" pitchFamily="18" charset="-34"/>
                <a:cs typeface="B Titr" pitchFamily="2" charset="-78"/>
              </a:rPr>
              <a:t>پیام</a:t>
            </a:r>
            <a:r>
              <a:rPr lang="fa-IR" sz="4000" b="1" dirty="0" smtClean="0">
                <a:solidFill>
                  <a:srgbClr val="FFFF00"/>
                </a:solidFill>
                <a:latin typeface="B Nazanin"/>
                <a:cs typeface="B Titr" pitchFamily="2" charset="-78"/>
              </a:rPr>
              <a:t> </a:t>
            </a:r>
            <a:r>
              <a:rPr lang="fa-IR" sz="2800" b="1" dirty="0" smtClean="0">
                <a:solidFill>
                  <a:srgbClr val="FFFF00"/>
                </a:solidFill>
                <a:latin typeface="AngsanaUPC" pitchFamily="18" charset="-34"/>
                <a:cs typeface="B Titr" pitchFamily="2" charset="-78"/>
              </a:rPr>
              <a:t>نورمرکزگنبدکاووس</a:t>
            </a:r>
          </a:p>
          <a:p>
            <a:pPr algn="ctr">
              <a:lnSpc>
                <a:spcPct val="150000"/>
              </a:lnSpc>
            </a:pPr>
            <a:r>
              <a:rPr lang="fa-IR" sz="2400" b="1" dirty="0" smtClean="0">
                <a:solidFill>
                  <a:srgbClr val="002060"/>
                </a:solidFill>
                <a:latin typeface="AngsanaUPC" pitchFamily="18" charset="-34"/>
                <a:cs typeface="B Titr" pitchFamily="2" charset="-78"/>
              </a:rPr>
              <a:t>پاییز1391</a:t>
            </a:r>
            <a:endParaRPr lang="en-US" sz="2400" b="1" dirty="0">
              <a:solidFill>
                <a:srgbClr val="002060"/>
              </a:solidFill>
              <a:latin typeface="AngsanaUPC" pitchFamily="18" charset="-34"/>
              <a:cs typeface="B Titr" pitchFamily="2" charset="-78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6286512" y="866764"/>
            <a:ext cx="314330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fa-IR" sz="4000" b="1" dirty="0" smtClean="0">
                <a:solidFill>
                  <a:srgbClr val="FFFF00"/>
                </a:solidFill>
                <a:cs typeface="B Titr" pitchFamily="2" charset="-78"/>
              </a:rPr>
              <a:t>هوش مصنوعی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74890C-6342-4BD7-9A45-C89D642F24D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3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vortex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04" y="1196752"/>
            <a:ext cx="6863926" cy="1795367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04" y="3501839"/>
            <a:ext cx="6863926" cy="142846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8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20" y="2043492"/>
            <a:ext cx="6948264" cy="1094704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20" y="3138196"/>
            <a:ext cx="6853688" cy="1480459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639084"/>
            <a:ext cx="4976732" cy="13175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92080" y="1340768"/>
            <a:ext cx="280831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800" b="1" dirty="0" smtClean="0">
                <a:solidFill>
                  <a:srgbClr val="00B050"/>
                </a:solidFill>
                <a:latin typeface="B Nazanin"/>
              </a:rPr>
              <a:t>الگوریتم بیشینه کمینه</a:t>
            </a:r>
          </a:p>
          <a:p>
            <a:endParaRPr lang="fa-IR" sz="2800" dirty="0">
              <a:solidFill>
                <a:srgbClr val="00B050"/>
              </a:solidFill>
              <a:latin typeface="B Nazani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265" y="1412776"/>
            <a:ext cx="6048672" cy="457494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4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3" y="1268760"/>
            <a:ext cx="6552728" cy="438154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2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34" y="1196752"/>
            <a:ext cx="6611773" cy="43924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5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96752"/>
            <a:ext cx="6593239" cy="431391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6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1484784"/>
            <a:ext cx="7021067" cy="385531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3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96752"/>
            <a:ext cx="6299065" cy="471030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24744"/>
            <a:ext cx="7042533" cy="40905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6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78" y="1124744"/>
            <a:ext cx="7007333" cy="43204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72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sz="3000" dirty="0" smtClean="0">
                <a:solidFill>
                  <a:srgbClr val="FF0000"/>
                </a:solidFill>
                <a:cs typeface="B Titr" pitchFamily="2" charset="-78"/>
              </a:rPr>
              <a:t>جستجوی خصمانه</a:t>
            </a:r>
            <a:endParaRPr lang="en-US" sz="3000" dirty="0">
              <a:solidFill>
                <a:srgbClr val="FF0000"/>
              </a:solidFill>
            </a:endParaRPr>
          </a:p>
        </p:txBody>
      </p:sp>
      <p:grpSp>
        <p:nvGrpSpPr>
          <p:cNvPr id="4" name="Group 83"/>
          <p:cNvGrpSpPr>
            <a:grpSpLocks noGrp="1"/>
          </p:cNvGrpSpPr>
          <p:nvPr/>
        </p:nvGrpSpPr>
        <p:grpSpPr bwMode="auto">
          <a:xfrm>
            <a:off x="3714744" y="928670"/>
            <a:ext cx="4500594" cy="714380"/>
            <a:chOff x="1536" y="1824"/>
            <a:chExt cx="3072" cy="432"/>
          </a:xfrm>
        </p:grpSpPr>
        <p:sp>
          <p:nvSpPr>
            <p:cNvPr id="5" name="AutoShape 84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srgbClr val="000066"/>
                </a:solidFill>
              </a:endParaRPr>
            </a:p>
          </p:txBody>
        </p:sp>
        <p:sp>
          <p:nvSpPr>
            <p:cNvPr id="6" name="AutoShape 85"/>
            <p:cNvSpPr>
              <a:spLocks noChangeArrowheads="1"/>
            </p:cNvSpPr>
            <p:nvPr/>
          </p:nvSpPr>
          <p:spPr bwMode="gray">
            <a:xfrm>
              <a:off x="417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srgbClr val="000066"/>
                </a:solidFill>
              </a:endParaRPr>
            </a:p>
          </p:txBody>
        </p:sp>
        <p:sp>
          <p:nvSpPr>
            <p:cNvPr id="7" name="Text Box 86"/>
            <p:cNvSpPr txBox="1">
              <a:spLocks noChangeArrowheads="1"/>
            </p:cNvSpPr>
            <p:nvPr/>
          </p:nvSpPr>
          <p:spPr bwMode="gray">
            <a:xfrm>
              <a:off x="1968" y="1934"/>
              <a:ext cx="216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fa-IR" b="1" dirty="0">
                  <a:solidFill>
                    <a:schemeClr val="bg1"/>
                  </a:solidFill>
                </a:rPr>
                <a:t> </a:t>
              </a:r>
              <a:r>
                <a:rPr lang="fa-IR" b="1" dirty="0" smtClean="0">
                  <a:solidFill>
                    <a:schemeClr val="bg1"/>
                  </a:solidFill>
                </a:rPr>
                <a:t>فهرست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 Box 87"/>
            <p:cNvSpPr txBox="1">
              <a:spLocks noChangeArrowheads="1"/>
            </p:cNvSpPr>
            <p:nvPr/>
          </p:nvSpPr>
          <p:spPr bwMode="gray">
            <a:xfrm>
              <a:off x="4280" y="1954"/>
              <a:ext cx="208" cy="2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a-IR" sz="2400" dirty="0" smtClean="0">
                  <a:solidFill>
                    <a:srgbClr val="FFFFFF"/>
                  </a:solidFill>
                </a:rPr>
                <a:t>*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Group 88"/>
          <p:cNvGrpSpPr>
            <a:grpSpLocks/>
          </p:cNvGrpSpPr>
          <p:nvPr/>
        </p:nvGrpSpPr>
        <p:grpSpPr bwMode="auto">
          <a:xfrm>
            <a:off x="3071802" y="1571612"/>
            <a:ext cx="4500594" cy="714380"/>
            <a:chOff x="1536" y="1824"/>
            <a:chExt cx="3072" cy="432"/>
          </a:xfrm>
        </p:grpSpPr>
        <p:sp>
          <p:nvSpPr>
            <p:cNvPr id="10" name="AutoShape 89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srgbClr val="000066"/>
                </a:solidFill>
              </a:endParaRPr>
            </a:p>
          </p:txBody>
        </p:sp>
        <p:sp>
          <p:nvSpPr>
            <p:cNvPr id="11" name="AutoShape 90"/>
            <p:cNvSpPr>
              <a:spLocks noChangeArrowheads="1"/>
            </p:cNvSpPr>
            <p:nvPr/>
          </p:nvSpPr>
          <p:spPr bwMode="gray">
            <a:xfrm>
              <a:off x="4176" y="1824"/>
              <a:ext cx="432" cy="432"/>
            </a:xfrm>
            <a:prstGeom prst="diamond">
              <a:avLst/>
            </a:prstGeom>
            <a:solidFill>
              <a:srgbClr val="92D05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srgbClr val="000066"/>
                </a:solidFill>
              </a:endParaRPr>
            </a:p>
          </p:txBody>
        </p:sp>
        <p:sp>
          <p:nvSpPr>
            <p:cNvPr id="12" name="Text Box 91"/>
            <p:cNvSpPr txBox="1">
              <a:spLocks noChangeArrowheads="1"/>
            </p:cNvSpPr>
            <p:nvPr/>
          </p:nvSpPr>
          <p:spPr bwMode="gray">
            <a:xfrm>
              <a:off x="1895" y="1934"/>
              <a:ext cx="216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fa-IR" b="1" dirty="0" smtClean="0">
                  <a:cs typeface="B Nazanin" pitchFamily="2" charset="-78"/>
                </a:rPr>
                <a:t>بازیها</a:t>
              </a:r>
              <a:endParaRPr lang="en-US" b="1" dirty="0" smtClean="0">
                <a:cs typeface="B Nazanin" pitchFamily="2" charset="-78"/>
              </a:endParaRPr>
            </a:p>
          </p:txBody>
        </p:sp>
        <p:sp>
          <p:nvSpPr>
            <p:cNvPr id="13" name="Text Box 92"/>
            <p:cNvSpPr txBox="1">
              <a:spLocks noChangeArrowheads="1"/>
            </p:cNvSpPr>
            <p:nvPr/>
          </p:nvSpPr>
          <p:spPr bwMode="gray">
            <a:xfrm>
              <a:off x="4266" y="1886"/>
              <a:ext cx="237" cy="2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a-IR" sz="2400" dirty="0" smtClean="0"/>
                <a:t>1</a:t>
              </a:r>
              <a:endParaRPr lang="en-US" sz="2400" dirty="0"/>
            </a:p>
          </p:txBody>
        </p:sp>
      </p:grpSp>
      <p:grpSp>
        <p:nvGrpSpPr>
          <p:cNvPr id="14" name="Group 88"/>
          <p:cNvGrpSpPr>
            <a:grpSpLocks/>
          </p:cNvGrpSpPr>
          <p:nvPr/>
        </p:nvGrpSpPr>
        <p:grpSpPr bwMode="auto">
          <a:xfrm>
            <a:off x="3071802" y="3071810"/>
            <a:ext cx="4500594" cy="714380"/>
            <a:chOff x="1536" y="1824"/>
            <a:chExt cx="3072" cy="432"/>
          </a:xfrm>
        </p:grpSpPr>
        <p:sp>
          <p:nvSpPr>
            <p:cNvPr id="15" name="AutoShape 89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srgbClr val="000066"/>
                </a:solidFill>
              </a:endParaRPr>
            </a:p>
          </p:txBody>
        </p:sp>
        <p:sp>
          <p:nvSpPr>
            <p:cNvPr id="16" name="AutoShape 90"/>
            <p:cNvSpPr>
              <a:spLocks noChangeArrowheads="1"/>
            </p:cNvSpPr>
            <p:nvPr/>
          </p:nvSpPr>
          <p:spPr bwMode="gray">
            <a:xfrm>
              <a:off x="4176" y="1824"/>
              <a:ext cx="432" cy="432"/>
            </a:xfrm>
            <a:prstGeom prst="diamond">
              <a:avLst/>
            </a:prstGeom>
            <a:solidFill>
              <a:srgbClr val="92D05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srgbClr val="000066"/>
                </a:solidFill>
              </a:endParaRPr>
            </a:p>
          </p:txBody>
        </p:sp>
        <p:sp>
          <p:nvSpPr>
            <p:cNvPr id="17" name="Text Box 91"/>
            <p:cNvSpPr txBox="1">
              <a:spLocks noChangeArrowheads="1"/>
            </p:cNvSpPr>
            <p:nvPr/>
          </p:nvSpPr>
          <p:spPr bwMode="gray">
            <a:xfrm>
              <a:off x="1824" y="1934"/>
              <a:ext cx="216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fa-IR" b="1" dirty="0" smtClean="0">
                  <a:cs typeface="B Nazanin" pitchFamily="2" charset="-78"/>
                </a:rPr>
                <a:t>هرس کردن آلفا - بتا</a:t>
              </a:r>
              <a:endParaRPr lang="en-US" b="1" dirty="0">
                <a:cs typeface="B Nazanin" pitchFamily="2" charset="-78"/>
              </a:endParaRPr>
            </a:p>
          </p:txBody>
        </p:sp>
        <p:sp>
          <p:nvSpPr>
            <p:cNvPr id="18" name="Text Box 92"/>
            <p:cNvSpPr txBox="1">
              <a:spLocks noChangeArrowheads="1"/>
            </p:cNvSpPr>
            <p:nvPr/>
          </p:nvSpPr>
          <p:spPr bwMode="gray">
            <a:xfrm>
              <a:off x="4266" y="1886"/>
              <a:ext cx="237" cy="2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a-IR" sz="2400" dirty="0" smtClean="0"/>
                <a:t>3</a:t>
              </a:r>
              <a:endParaRPr lang="en-US" sz="2400" dirty="0"/>
            </a:p>
          </p:txBody>
        </p:sp>
      </p:grpSp>
      <p:grpSp>
        <p:nvGrpSpPr>
          <p:cNvPr id="19" name="Group 88"/>
          <p:cNvGrpSpPr>
            <a:grpSpLocks/>
          </p:cNvGrpSpPr>
          <p:nvPr/>
        </p:nvGrpSpPr>
        <p:grpSpPr bwMode="auto">
          <a:xfrm>
            <a:off x="3071802" y="2357430"/>
            <a:ext cx="4500594" cy="714380"/>
            <a:chOff x="1536" y="1824"/>
            <a:chExt cx="3072" cy="432"/>
          </a:xfrm>
        </p:grpSpPr>
        <p:sp>
          <p:nvSpPr>
            <p:cNvPr id="20" name="AutoShape 89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srgbClr val="000066"/>
                </a:solidFill>
              </a:endParaRPr>
            </a:p>
          </p:txBody>
        </p:sp>
        <p:sp>
          <p:nvSpPr>
            <p:cNvPr id="21" name="AutoShape 90"/>
            <p:cNvSpPr>
              <a:spLocks noChangeArrowheads="1"/>
            </p:cNvSpPr>
            <p:nvPr/>
          </p:nvSpPr>
          <p:spPr bwMode="gray">
            <a:xfrm>
              <a:off x="4176" y="1824"/>
              <a:ext cx="432" cy="432"/>
            </a:xfrm>
            <a:prstGeom prst="diamond">
              <a:avLst/>
            </a:prstGeom>
            <a:solidFill>
              <a:srgbClr val="92D05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srgbClr val="000066"/>
                </a:solidFill>
              </a:endParaRPr>
            </a:p>
          </p:txBody>
        </p:sp>
        <p:sp>
          <p:nvSpPr>
            <p:cNvPr id="22" name="Text Box 91"/>
            <p:cNvSpPr txBox="1">
              <a:spLocks noChangeArrowheads="1"/>
            </p:cNvSpPr>
            <p:nvPr/>
          </p:nvSpPr>
          <p:spPr bwMode="gray">
            <a:xfrm>
              <a:off x="1824" y="1934"/>
              <a:ext cx="216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fa-IR" b="1" dirty="0" smtClean="0">
                  <a:cs typeface="B Nazanin" pitchFamily="2" charset="-78"/>
                </a:rPr>
                <a:t>تصمیم های بهینه دربازیها </a:t>
              </a:r>
              <a:endParaRPr lang="en-US" b="1" dirty="0" smtClean="0">
                <a:cs typeface="B Nazanin" pitchFamily="2" charset="-78"/>
              </a:endParaRPr>
            </a:p>
          </p:txBody>
        </p:sp>
        <p:sp>
          <p:nvSpPr>
            <p:cNvPr id="23" name="Text Box 92"/>
            <p:cNvSpPr txBox="1">
              <a:spLocks noChangeArrowheads="1"/>
            </p:cNvSpPr>
            <p:nvPr/>
          </p:nvSpPr>
          <p:spPr bwMode="gray">
            <a:xfrm>
              <a:off x="4266" y="1886"/>
              <a:ext cx="237" cy="2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a-IR" sz="2400" dirty="0" smtClean="0"/>
                <a:t>2</a:t>
              </a:r>
              <a:endParaRPr lang="en-US" sz="2400" dirty="0"/>
            </a:p>
          </p:txBody>
        </p:sp>
      </p:grpSp>
      <p:grpSp>
        <p:nvGrpSpPr>
          <p:cNvPr id="24" name="Group 88"/>
          <p:cNvGrpSpPr>
            <a:grpSpLocks/>
          </p:cNvGrpSpPr>
          <p:nvPr/>
        </p:nvGrpSpPr>
        <p:grpSpPr bwMode="auto">
          <a:xfrm>
            <a:off x="3071802" y="3786190"/>
            <a:ext cx="4500594" cy="714380"/>
            <a:chOff x="1536" y="1824"/>
            <a:chExt cx="3072" cy="432"/>
          </a:xfrm>
        </p:grpSpPr>
        <p:sp>
          <p:nvSpPr>
            <p:cNvPr id="25" name="AutoShape 89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srgbClr val="000066"/>
                </a:solidFill>
              </a:endParaRPr>
            </a:p>
          </p:txBody>
        </p:sp>
        <p:sp>
          <p:nvSpPr>
            <p:cNvPr id="26" name="AutoShape 90"/>
            <p:cNvSpPr>
              <a:spLocks noChangeArrowheads="1"/>
            </p:cNvSpPr>
            <p:nvPr/>
          </p:nvSpPr>
          <p:spPr bwMode="gray">
            <a:xfrm>
              <a:off x="4176" y="1824"/>
              <a:ext cx="432" cy="432"/>
            </a:xfrm>
            <a:prstGeom prst="diamond">
              <a:avLst/>
            </a:prstGeom>
            <a:solidFill>
              <a:srgbClr val="92D05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srgbClr val="000066"/>
                </a:solidFill>
              </a:endParaRPr>
            </a:p>
          </p:txBody>
        </p:sp>
        <p:sp>
          <p:nvSpPr>
            <p:cNvPr id="27" name="Text Box 91"/>
            <p:cNvSpPr txBox="1">
              <a:spLocks noChangeArrowheads="1"/>
            </p:cNvSpPr>
            <p:nvPr/>
          </p:nvSpPr>
          <p:spPr bwMode="gray">
            <a:xfrm>
              <a:off x="1824" y="1934"/>
              <a:ext cx="216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fa-IR" b="1" dirty="0" smtClean="0">
                  <a:cs typeface="B Nazanin" pitchFamily="2" charset="-78"/>
                </a:rPr>
                <a:t>تصمیم های بی درنگ ناقص</a:t>
              </a:r>
              <a:endParaRPr lang="en-US" b="1" dirty="0">
                <a:cs typeface="B Nazanin" pitchFamily="2" charset="-78"/>
              </a:endParaRPr>
            </a:p>
          </p:txBody>
        </p:sp>
        <p:sp>
          <p:nvSpPr>
            <p:cNvPr id="28" name="Text Box 92"/>
            <p:cNvSpPr txBox="1">
              <a:spLocks noChangeArrowheads="1"/>
            </p:cNvSpPr>
            <p:nvPr/>
          </p:nvSpPr>
          <p:spPr bwMode="gray">
            <a:xfrm>
              <a:off x="4266" y="1886"/>
              <a:ext cx="237" cy="2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a-IR" sz="2400" dirty="0" smtClean="0"/>
                <a:t>4</a:t>
              </a:r>
              <a:endParaRPr lang="en-US" sz="2400" dirty="0"/>
            </a:p>
          </p:txBody>
        </p:sp>
      </p:grpSp>
      <p:grpSp>
        <p:nvGrpSpPr>
          <p:cNvPr id="29" name="Group 88"/>
          <p:cNvGrpSpPr>
            <a:grpSpLocks/>
          </p:cNvGrpSpPr>
          <p:nvPr/>
        </p:nvGrpSpPr>
        <p:grpSpPr bwMode="auto">
          <a:xfrm>
            <a:off x="3071802" y="4572008"/>
            <a:ext cx="4500594" cy="642942"/>
            <a:chOff x="1536" y="1824"/>
            <a:chExt cx="3072" cy="432"/>
          </a:xfrm>
        </p:grpSpPr>
        <p:sp>
          <p:nvSpPr>
            <p:cNvPr id="30" name="AutoShape 89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srgbClr val="000066"/>
                </a:solidFill>
              </a:endParaRPr>
            </a:p>
          </p:txBody>
        </p:sp>
        <p:sp>
          <p:nvSpPr>
            <p:cNvPr id="31" name="AutoShape 90"/>
            <p:cNvSpPr>
              <a:spLocks noChangeArrowheads="1"/>
            </p:cNvSpPr>
            <p:nvPr/>
          </p:nvSpPr>
          <p:spPr bwMode="gray">
            <a:xfrm>
              <a:off x="4176" y="1824"/>
              <a:ext cx="432" cy="432"/>
            </a:xfrm>
            <a:prstGeom prst="diamond">
              <a:avLst/>
            </a:prstGeom>
            <a:solidFill>
              <a:srgbClr val="92D05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srgbClr val="000066"/>
                </a:solidFill>
              </a:endParaRPr>
            </a:p>
          </p:txBody>
        </p:sp>
        <p:sp>
          <p:nvSpPr>
            <p:cNvPr id="32" name="Text Box 91"/>
            <p:cNvSpPr txBox="1">
              <a:spLocks noChangeArrowheads="1"/>
            </p:cNvSpPr>
            <p:nvPr/>
          </p:nvSpPr>
          <p:spPr bwMode="gray">
            <a:xfrm>
              <a:off x="1824" y="1934"/>
              <a:ext cx="2160" cy="2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fa-IR" b="1" dirty="0" smtClean="0">
                  <a:cs typeface="B Nazanin" pitchFamily="2" charset="-78"/>
                </a:rPr>
                <a:t>بازیهایی باعنصرشانس</a:t>
              </a:r>
              <a:endParaRPr lang="en-US" b="1" dirty="0">
                <a:cs typeface="B Nazanin" pitchFamily="2" charset="-78"/>
              </a:endParaRPr>
            </a:p>
          </p:txBody>
        </p:sp>
        <p:sp>
          <p:nvSpPr>
            <p:cNvPr id="33" name="Text Box 92"/>
            <p:cNvSpPr txBox="1">
              <a:spLocks noChangeArrowheads="1"/>
            </p:cNvSpPr>
            <p:nvPr/>
          </p:nvSpPr>
          <p:spPr bwMode="gray">
            <a:xfrm>
              <a:off x="4266" y="1886"/>
              <a:ext cx="237" cy="3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a-IR" sz="2400" dirty="0" smtClean="0"/>
                <a:t>5</a:t>
              </a:r>
              <a:endParaRPr lang="en-US" sz="2400" dirty="0"/>
            </a:p>
          </p:txBody>
        </p:sp>
      </p:grpSp>
      <p:grpSp>
        <p:nvGrpSpPr>
          <p:cNvPr id="34" name="Group 88"/>
          <p:cNvGrpSpPr>
            <a:grpSpLocks/>
          </p:cNvGrpSpPr>
          <p:nvPr/>
        </p:nvGrpSpPr>
        <p:grpSpPr bwMode="auto">
          <a:xfrm>
            <a:off x="3071802" y="5929330"/>
            <a:ext cx="4500594" cy="642942"/>
            <a:chOff x="1536" y="1824"/>
            <a:chExt cx="3072" cy="432"/>
          </a:xfrm>
        </p:grpSpPr>
        <p:sp>
          <p:nvSpPr>
            <p:cNvPr id="35" name="AutoShape 89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srgbClr val="000066"/>
                </a:solidFill>
              </a:endParaRPr>
            </a:p>
          </p:txBody>
        </p:sp>
        <p:sp>
          <p:nvSpPr>
            <p:cNvPr id="36" name="AutoShape 90"/>
            <p:cNvSpPr>
              <a:spLocks noChangeArrowheads="1"/>
            </p:cNvSpPr>
            <p:nvPr/>
          </p:nvSpPr>
          <p:spPr bwMode="gray">
            <a:xfrm>
              <a:off x="4176" y="1824"/>
              <a:ext cx="432" cy="432"/>
            </a:xfrm>
            <a:prstGeom prst="diamond">
              <a:avLst/>
            </a:prstGeom>
            <a:solidFill>
              <a:srgbClr val="92D05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srgbClr val="000066"/>
                </a:solidFill>
              </a:endParaRPr>
            </a:p>
          </p:txBody>
        </p:sp>
        <p:sp>
          <p:nvSpPr>
            <p:cNvPr id="37" name="Text Box 91"/>
            <p:cNvSpPr txBox="1">
              <a:spLocks noChangeArrowheads="1"/>
            </p:cNvSpPr>
            <p:nvPr/>
          </p:nvSpPr>
          <p:spPr bwMode="gray">
            <a:xfrm>
              <a:off x="1536" y="1934"/>
              <a:ext cx="2487" cy="2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b="1" dirty="0" smtClean="0">
                  <a:cs typeface="B Nazanin" pitchFamily="2" charset="-78"/>
                </a:rPr>
                <a:t>  </a:t>
              </a:r>
              <a:r>
                <a:rPr lang="fa-IR" b="1" dirty="0" smtClean="0">
                  <a:cs typeface="B Nazanin" pitchFamily="2" charset="-78"/>
                </a:rPr>
                <a:t> برنامه های بازی مدرن وروشهای دیگر</a:t>
              </a:r>
              <a:endParaRPr lang="en-US" b="1" dirty="0">
                <a:cs typeface="B Nazanin" pitchFamily="2" charset="-78"/>
              </a:endParaRPr>
            </a:p>
          </p:txBody>
        </p:sp>
        <p:sp>
          <p:nvSpPr>
            <p:cNvPr id="38" name="Text Box 92"/>
            <p:cNvSpPr txBox="1">
              <a:spLocks noChangeArrowheads="1"/>
            </p:cNvSpPr>
            <p:nvPr/>
          </p:nvSpPr>
          <p:spPr bwMode="gray">
            <a:xfrm>
              <a:off x="4266" y="1886"/>
              <a:ext cx="237" cy="3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a-IR" sz="2400" dirty="0" smtClean="0"/>
                <a:t>7</a:t>
              </a:r>
              <a:endParaRPr lang="en-US" sz="2400" dirty="0"/>
            </a:p>
          </p:txBody>
        </p:sp>
      </p:grpSp>
      <p:grpSp>
        <p:nvGrpSpPr>
          <p:cNvPr id="39" name="Group 88"/>
          <p:cNvGrpSpPr>
            <a:grpSpLocks/>
          </p:cNvGrpSpPr>
          <p:nvPr/>
        </p:nvGrpSpPr>
        <p:grpSpPr bwMode="auto">
          <a:xfrm>
            <a:off x="3071802" y="5286388"/>
            <a:ext cx="4500594" cy="642942"/>
            <a:chOff x="1536" y="1824"/>
            <a:chExt cx="3072" cy="432"/>
          </a:xfrm>
        </p:grpSpPr>
        <p:sp>
          <p:nvSpPr>
            <p:cNvPr id="40" name="AutoShape 89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srgbClr val="000066"/>
                </a:solidFill>
              </a:endParaRPr>
            </a:p>
          </p:txBody>
        </p:sp>
        <p:sp>
          <p:nvSpPr>
            <p:cNvPr id="41" name="AutoShape 90"/>
            <p:cNvSpPr>
              <a:spLocks noChangeArrowheads="1"/>
            </p:cNvSpPr>
            <p:nvPr/>
          </p:nvSpPr>
          <p:spPr bwMode="gray">
            <a:xfrm>
              <a:off x="4176" y="1824"/>
              <a:ext cx="432" cy="432"/>
            </a:xfrm>
            <a:prstGeom prst="diamond">
              <a:avLst/>
            </a:prstGeom>
            <a:solidFill>
              <a:srgbClr val="92D050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srgbClr val="000066"/>
                </a:solidFill>
              </a:endParaRPr>
            </a:p>
          </p:txBody>
        </p:sp>
        <p:sp>
          <p:nvSpPr>
            <p:cNvPr id="42" name="Text Box 91"/>
            <p:cNvSpPr txBox="1">
              <a:spLocks noChangeArrowheads="1"/>
            </p:cNvSpPr>
            <p:nvPr/>
          </p:nvSpPr>
          <p:spPr bwMode="gray">
            <a:xfrm>
              <a:off x="1824" y="1934"/>
              <a:ext cx="2160" cy="2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fa-IR" b="1" dirty="0" smtClean="0">
                  <a:cs typeface="B Nazanin" pitchFamily="2" charset="-78"/>
                </a:rPr>
                <a:t>بازیهای پاره ای قابل مشاهده</a:t>
              </a:r>
              <a:endParaRPr lang="en-US" b="1" dirty="0">
                <a:cs typeface="B Nazanin" pitchFamily="2" charset="-78"/>
              </a:endParaRPr>
            </a:p>
          </p:txBody>
        </p:sp>
        <p:sp>
          <p:nvSpPr>
            <p:cNvPr id="43" name="Text Box 92"/>
            <p:cNvSpPr txBox="1">
              <a:spLocks noChangeArrowheads="1"/>
            </p:cNvSpPr>
            <p:nvPr/>
          </p:nvSpPr>
          <p:spPr bwMode="gray">
            <a:xfrm>
              <a:off x="4266" y="1886"/>
              <a:ext cx="237" cy="3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a-IR" sz="2400" dirty="0" smtClean="0"/>
                <a:t>6</a:t>
              </a:r>
              <a:endParaRPr lang="en-US" sz="2400" dirty="0"/>
            </a:p>
          </p:txBody>
        </p:sp>
      </p:grpSp>
      <p:pic>
        <p:nvPicPr>
          <p:cNvPr id="44" name="Picture 6" descr="pullcart_library_books_extract_hg_clr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3765" y="4357694"/>
            <a:ext cx="2149475" cy="234315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4000">
        <p:dissolve/>
      </p:transition>
    </mc:Choice>
    <mc:Fallback xmlns="">
      <p:transition spd="slow" advTm="3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204864"/>
            <a:ext cx="6431326" cy="34563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92080" y="1484784"/>
            <a:ext cx="26149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b="1" dirty="0" smtClean="0">
                <a:solidFill>
                  <a:srgbClr val="00B050"/>
                </a:solidFill>
                <a:latin typeface="B Nazanin"/>
                <a:cs typeface="B Nazanin"/>
              </a:rPr>
              <a:t>مثال هرس آلفا - بتا</a:t>
            </a:r>
            <a:endParaRPr lang="fa-IR" sz="2400" b="1" dirty="0">
              <a:solidFill>
                <a:srgbClr val="00B050"/>
              </a:solidFill>
              <a:latin typeface="B Nazanin"/>
              <a:cs typeface="B Nazani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6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760"/>
            <a:ext cx="7056784" cy="403244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6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68760"/>
            <a:ext cx="6408712" cy="443889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4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31548"/>
            <a:ext cx="6408712" cy="456712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6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9" y="1052736"/>
            <a:ext cx="6408712" cy="45685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8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23686"/>
            <a:ext cx="6227247" cy="44687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23949"/>
            <a:ext cx="6638501" cy="415120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2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04900"/>
            <a:ext cx="5462562" cy="2468116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854" y="3717032"/>
            <a:ext cx="5378418" cy="263594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7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177803"/>
            <a:ext cx="3744863" cy="189869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428999"/>
            <a:ext cx="5153025" cy="23145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3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1196752"/>
            <a:ext cx="3600400" cy="18002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787" y="3356992"/>
            <a:ext cx="5467459" cy="258241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2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>
              <a:solidFill>
                <a:srgbClr val="FF0000"/>
              </a:solidFill>
              <a:cs typeface="B Nazanin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473616"/>
            <a:ext cx="7313049" cy="1675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80112" y="1340768"/>
            <a:ext cx="187220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5400" b="1" dirty="0" smtClean="0">
                <a:solidFill>
                  <a:srgbClr val="00B050"/>
                </a:solidFill>
                <a:cs typeface="B Nazanin"/>
              </a:rPr>
              <a:t>بازیها</a:t>
            </a:r>
            <a:endParaRPr lang="fa-IR" sz="4000" b="1" dirty="0">
              <a:solidFill>
                <a:srgbClr val="00B050"/>
              </a:solidFill>
              <a:cs typeface="B Nazani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7" y="1052736"/>
            <a:ext cx="3770898" cy="180020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284984"/>
            <a:ext cx="3760490" cy="23336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6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52600"/>
            <a:ext cx="5543550" cy="33528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6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55046"/>
            <a:ext cx="6458098" cy="368612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9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24744"/>
            <a:ext cx="6789398" cy="43204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0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1268761"/>
            <a:ext cx="6336704" cy="439399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8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36" y="1052736"/>
            <a:ext cx="5874625" cy="5400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96752"/>
            <a:ext cx="4067944" cy="801806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133" y="2204864"/>
            <a:ext cx="6754057" cy="31683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40768"/>
            <a:ext cx="6368400" cy="323125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3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407" y="1196752"/>
            <a:ext cx="4590050" cy="723753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62" y="2132856"/>
            <a:ext cx="6399670" cy="21602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267" y="1052736"/>
            <a:ext cx="2756878" cy="576064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01" y="1772816"/>
            <a:ext cx="6875602" cy="360040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01" y="5373216"/>
            <a:ext cx="5765537" cy="92900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4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</a:t>
            </a:r>
            <a:r>
              <a:rPr lang="fa-IR" dirty="0" smtClean="0">
                <a:solidFill>
                  <a:srgbClr val="FF0000"/>
                </a:solidFill>
                <a:cs typeface="B Nazanin"/>
              </a:rPr>
              <a:t>خصمانه</a:t>
            </a:r>
            <a:endParaRPr lang="en-US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05" y="1882199"/>
            <a:ext cx="6948264" cy="21228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034865"/>
            <a:ext cx="6804248" cy="30961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80112" y="1268759"/>
            <a:ext cx="28803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dirty="0" smtClean="0">
                <a:solidFill>
                  <a:srgbClr val="00B050"/>
                </a:solidFill>
                <a:latin typeface="B Nazanin"/>
              </a:rPr>
              <a:t>روش کار توابع ارزیاب</a:t>
            </a:r>
            <a:endParaRPr lang="fa-IR" sz="2400" dirty="0">
              <a:solidFill>
                <a:srgbClr val="00B050"/>
              </a:solidFill>
              <a:latin typeface="B Nazani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9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124743"/>
            <a:ext cx="6516216" cy="1871211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057525"/>
            <a:ext cx="2627785" cy="515491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573016"/>
            <a:ext cx="6552728" cy="224984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5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052736"/>
            <a:ext cx="6851950" cy="2330202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3394720" cy="129614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2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281500"/>
            <a:ext cx="6396759" cy="262742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75" y="4005064"/>
            <a:ext cx="6630833" cy="86409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0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24744"/>
            <a:ext cx="6516216" cy="288479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3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052736"/>
            <a:ext cx="4595986" cy="60371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16832"/>
            <a:ext cx="6513561" cy="3600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9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44701"/>
            <a:ext cx="6773034" cy="2816347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861048"/>
            <a:ext cx="6773034" cy="18195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40352" y="4077072"/>
            <a:ext cx="720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285750" indent="-285750" rtl="1">
              <a:buFont typeface="Wingdings" pitchFamily="2" charset="2"/>
              <a:buChar char="v"/>
            </a:pPr>
            <a:r>
              <a:rPr lang="fa-IR" b="1" dirty="0" smtClean="0"/>
              <a:t>این</a:t>
            </a:r>
            <a:endParaRPr lang="fa-IR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9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15988"/>
            <a:ext cx="5796136" cy="1232892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348880"/>
            <a:ext cx="6120680" cy="291521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7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52736"/>
            <a:ext cx="6840760" cy="259228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645024"/>
            <a:ext cx="6259938" cy="213641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1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052737"/>
            <a:ext cx="6795899" cy="2156386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210421"/>
            <a:ext cx="6795899" cy="2090787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287004"/>
            <a:ext cx="385762" cy="23812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2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12776"/>
            <a:ext cx="6912768" cy="352839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052736"/>
            <a:ext cx="4490243" cy="216024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242613"/>
            <a:ext cx="5442333" cy="1050483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59" y="4511319"/>
            <a:ext cx="3914972" cy="90646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24744"/>
            <a:ext cx="6766468" cy="387201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1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52736"/>
            <a:ext cx="6006428" cy="1206086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710" y="2420888"/>
            <a:ext cx="6817690" cy="304361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6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</a:t>
            </a:r>
            <a:r>
              <a:rPr lang="fa-IR" dirty="0" smtClean="0">
                <a:solidFill>
                  <a:srgbClr val="FF0000"/>
                </a:solidFill>
                <a:cs typeface="B Nazanin"/>
              </a:rPr>
              <a:t>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24744"/>
            <a:ext cx="5940152" cy="223224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546" y="3356992"/>
            <a:ext cx="5938366" cy="562599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077072"/>
            <a:ext cx="4320480" cy="230425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24744"/>
            <a:ext cx="6336704" cy="2468894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593638"/>
            <a:ext cx="6296008" cy="185158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5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530" y="1052736"/>
            <a:ext cx="4546791" cy="187220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958826"/>
            <a:ext cx="5045341" cy="216024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119066"/>
            <a:ext cx="5045341" cy="113989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0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24744"/>
            <a:ext cx="5893951" cy="256839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200" y="3429000"/>
            <a:ext cx="9067800" cy="838200"/>
          </a:xfrm>
        </p:spPr>
        <p:txBody>
          <a:bodyPr/>
          <a:lstStyle/>
          <a:p>
            <a:pPr algn="ctr"/>
            <a:r>
              <a:rPr lang="fa-IR" dirty="0" smtClean="0"/>
              <a:t>باتشکر:محبوبه ظهرابی دانشجوی مهندسی </a:t>
            </a:r>
            <a:r>
              <a:rPr lang="en-US" dirty="0" smtClean="0"/>
              <a:t>it</a:t>
            </a:r>
            <a:r>
              <a:rPr lang="fa-IR" dirty="0" smtClean="0"/>
              <a:t> </a:t>
            </a:r>
            <a:endParaRPr lang="en-US" dirty="0"/>
          </a:p>
        </p:txBody>
      </p:sp>
      <p:pic>
        <p:nvPicPr>
          <p:cNvPr id="10246" name="Picture 6" descr="pullcart_library_books_extract_hg_clr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93096"/>
            <a:ext cx="2149475" cy="2343150"/>
          </a:xfrm>
          <a:prstGeom prst="rect">
            <a:avLst/>
          </a:prstGeom>
          <a:noFill/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566192"/>
            <a:ext cx="487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D4DEBA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D4DEBA"/>
                </a:solidFill>
                <a:latin typeface="Times New Roman" pitchFamily="18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D4DEBA"/>
                </a:solidFill>
                <a:latin typeface="Times New Roman" pitchFamily="18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D4DEBA"/>
                </a:solidFill>
                <a:latin typeface="Times New Roman" pitchFamily="18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D4DEBA"/>
                </a:solidFill>
                <a:latin typeface="Times New Roman" pitchFamily="18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D4DEBA"/>
                </a:solidFill>
                <a:latin typeface="Times New Roman" pitchFamily="18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D4DEBA"/>
                </a:solidFill>
                <a:latin typeface="Times New Roman" pitchFamily="18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D4DEBA"/>
                </a:solidFill>
                <a:latin typeface="Times New Roman" pitchFamily="18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D4DEBA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Artificial intelligence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74890C-6342-4BD7-9A45-C89D642F24DA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68760"/>
            <a:ext cx="6480720" cy="309634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6804248" cy="21602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/>
              </a:rPr>
              <a:t>جستجوی خصمانه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197398"/>
            <a:ext cx="7056784" cy="24323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628E-6CC9-4C07-BC47-BAB2A652CC6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2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n_libre">
  <a:themeElements>
    <a:clrScheme name="bon_lib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on_libr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on_lib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n_libr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n_libr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n_libr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n_libr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n_libr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n_libr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n_libr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n_libr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n_libr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n_libr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n_libr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bon_libre</Template>
  <TotalTime>481</TotalTime>
  <Words>279</Words>
  <Application>Microsoft Office PowerPoint</Application>
  <PresentationFormat>On-screen Show (4:3)</PresentationFormat>
  <Paragraphs>164</Paragraphs>
  <Slides>67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bon_libre</vt:lpstr>
      <vt:lpstr>Artificial intelligence</vt:lpstr>
      <vt:lpstr>Artificial intelligence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جستجوی خصمانه</vt:lpstr>
      <vt:lpstr>باتشکر:محبوبه ظهرابی دانشجوی مهندسی it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 LIBRE</dc:title>
  <dc:creator>farhikhtegan</dc:creator>
  <cp:lastModifiedBy>Habib</cp:lastModifiedBy>
  <cp:revision>60</cp:revision>
  <dcterms:created xsi:type="dcterms:W3CDTF">2012-10-11T05:53:03Z</dcterms:created>
  <dcterms:modified xsi:type="dcterms:W3CDTF">2012-11-13T17:23:51Z</dcterms:modified>
</cp:coreProperties>
</file>